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2"/>
  </p:notesMasterIdLst>
  <p:sldIdLst>
    <p:sldId id="256" r:id="rId2"/>
    <p:sldId id="305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8FC"/>
    <a:srgbClr val="8BE8F5"/>
    <a:srgbClr val="12D4EE"/>
    <a:srgbClr val="2D0492"/>
    <a:srgbClr val="EE68AB"/>
    <a:srgbClr val="BDDD1D"/>
    <a:srgbClr val="30C230"/>
    <a:srgbClr val="FF6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23" autoAdjust="0"/>
  </p:normalViewPr>
  <p:slideViewPr>
    <p:cSldViewPr>
      <p:cViewPr varScale="1">
        <p:scale>
          <a:sx n="96" d="100"/>
          <a:sy n="96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B2EB27-AD8D-495E-BBEB-609A1EDA8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2EB27-AD8D-495E-BBEB-609A1EDA8F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C340-D723-4367-9B49-63096D2697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BB04-E685-439B-B9B9-ACBE33352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AA2DD-680F-46D2-890A-C133E0043E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7E60D-AEE3-4628-804C-AA3B7654C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4CF0-6D11-493C-80A7-02BE5DA7B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91A34-0BC2-4A20-8FF9-D9B6B5E583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914A2-87D7-4663-B73E-B20F6FFD62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54E43-78CC-4448-9AD6-B655E9A8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E1D8-BCC7-4441-92E7-0B7813FDB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8294-DCBA-41FA-A1D4-8B16439F6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D3A50-C9EC-49B8-8526-E5069AEA2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Мой университет - 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97A3E5-8624-42E4-9A40-4A78FD705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G_0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8964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4800" b="1" dirty="0" smtClean="0">
                <a:solidFill>
                  <a:srgbClr val="FF0000"/>
                </a:solidFill>
              </a:rPr>
              <a:t>DER </a:t>
            </a:r>
            <a:r>
              <a:rPr lang="de-DE" sz="4800" b="1" dirty="0">
                <a:solidFill>
                  <a:srgbClr val="FF0000"/>
                </a:solidFill>
              </a:rPr>
              <a:t>STAATLICHE AUFBAU</a:t>
            </a:r>
            <a:r>
              <a:rPr lang="de-DE" sz="4800" b="1" dirty="0" smtClean="0">
                <a:solidFill>
                  <a:srgbClr val="FF0000"/>
                </a:solidFill>
              </a:rPr>
              <a:t>.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de-DE" sz="4800" b="1" dirty="0" smtClean="0">
                <a:solidFill>
                  <a:srgbClr val="FF0000"/>
                </a:solidFill>
              </a:rPr>
              <a:t>PARTEIEN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Die größten und bedeutendsten Parteien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Sozialdemokratische Partei Deutschlands (SPD</a:t>
            </a:r>
            <a:r>
              <a:rPr lang="de-DE" dirty="0" smtClean="0"/>
              <a:t>)</a:t>
            </a:r>
            <a:endParaRPr lang="ru-RU" dirty="0" smtClean="0"/>
          </a:p>
          <a:p>
            <a:r>
              <a:rPr lang="de-DE" dirty="0" smtClean="0"/>
              <a:t> </a:t>
            </a:r>
            <a:r>
              <a:rPr lang="de-DE" dirty="0"/>
              <a:t>die Christlich-Demokratische Union (</a:t>
            </a:r>
            <a:r>
              <a:rPr lang="de-DE" dirty="0" smtClean="0"/>
              <a:t>CDU)</a:t>
            </a:r>
            <a:endParaRPr lang="ru-RU" dirty="0" smtClean="0"/>
          </a:p>
          <a:p>
            <a:r>
              <a:rPr lang="de-DE" dirty="0" smtClean="0"/>
              <a:t>die </a:t>
            </a:r>
            <a:r>
              <a:rPr lang="de-DE" dirty="0" smtClean="0"/>
              <a:t>Christlich-Soziale </a:t>
            </a:r>
            <a:r>
              <a:rPr lang="de-DE" dirty="0"/>
              <a:t>Union (</a:t>
            </a:r>
            <a:r>
              <a:rPr lang="de-DE" dirty="0" smtClean="0"/>
              <a:t>CSU)</a:t>
            </a:r>
            <a:endParaRPr lang="ru-RU" dirty="0" smtClean="0"/>
          </a:p>
          <a:p>
            <a:r>
              <a:rPr lang="de-DE" dirty="0" smtClean="0"/>
              <a:t>die </a:t>
            </a:r>
            <a:r>
              <a:rPr lang="de-DE" dirty="0"/>
              <a:t>Freie Demokratische Partei (</a:t>
            </a:r>
            <a:r>
              <a:rPr lang="de-DE" dirty="0" smtClean="0"/>
              <a:t>FDP)</a:t>
            </a:r>
            <a:endParaRPr lang="ru-RU" dirty="0" smtClean="0"/>
          </a:p>
          <a:p>
            <a:r>
              <a:rPr lang="de-DE" dirty="0" smtClean="0"/>
              <a:t>die </a:t>
            </a:r>
            <a:r>
              <a:rPr lang="de-DE" dirty="0"/>
              <a:t>Partei des Demokratischen Sozialismus (PDS)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890" y="1285860"/>
            <a:ext cx="582848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2857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de-DE" dirty="0" smtClean="0"/>
              <a:t>Das </a:t>
            </a:r>
            <a:r>
              <a:rPr lang="de-DE" dirty="0"/>
              <a:t>vereinte Deutschland besteht jetzt aus </a:t>
            </a:r>
            <a:r>
              <a:rPr lang="de-DE" dirty="0">
                <a:solidFill>
                  <a:srgbClr val="FF0000"/>
                </a:solidFill>
              </a:rPr>
              <a:t>16 </a:t>
            </a:r>
            <a:r>
              <a:rPr lang="de-DE" dirty="0" smtClean="0">
                <a:solidFill>
                  <a:srgbClr val="FF0000"/>
                </a:solidFill>
              </a:rPr>
              <a:t>Bundesländern</a:t>
            </a:r>
            <a:r>
              <a:rPr lang="de-DE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de-DE" dirty="0" smtClean="0"/>
              <a:t>Unter </a:t>
            </a:r>
            <a:r>
              <a:rPr lang="de-DE" dirty="0"/>
              <a:t>diesen 16 Bundesländern gibt es drei Bundesstaaten: </a:t>
            </a:r>
            <a:r>
              <a:rPr lang="de-DE" dirty="0">
                <a:solidFill>
                  <a:srgbClr val="FF0000"/>
                </a:solidFill>
              </a:rPr>
              <a:t>Berlin, Hamburg und Bremen,</a:t>
            </a:r>
            <a:r>
              <a:rPr lang="de-DE" dirty="0"/>
              <a:t> von denen jeder den Status eines Bundeslandes hat.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px-Bundesrepublik_deutschland_zollschil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3116"/>
            <a:ext cx="5733828" cy="4357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7148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rgbClr val="FF0000"/>
                </a:solidFill>
              </a:rPr>
              <a:t>Die Bundesrepublik </a:t>
            </a:r>
            <a:r>
              <a:rPr lang="de-DE" dirty="0"/>
              <a:t>ist ein föderativer </a:t>
            </a:r>
            <a:r>
              <a:rPr lang="de-DE" dirty="0" smtClean="0"/>
              <a:t>Staat.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de-DE" dirty="0" err="1" smtClean="0">
                <a:solidFill>
                  <a:srgbClr val="FF0000"/>
                </a:solidFill>
              </a:rPr>
              <a:t>ie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Bundesländer </a:t>
            </a:r>
            <a:r>
              <a:rPr lang="de-DE" dirty="0"/>
              <a:t>haben weitgehende Autonomie, besonders in der Kultur­politik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Die Verfassungsorgane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Verfassungsorgane sind der Bundespräsident, das Parlament und die Regierung.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 descr="01-verfassungsorgane100-_v-img__16__9__l_-1dc0e8f74459dd04c91a0d45af4972b9069f1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86124"/>
            <a:ext cx="5929354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Die </a:t>
            </a:r>
            <a:r>
              <a:rPr lang="de-DE" dirty="0">
                <a:solidFill>
                  <a:srgbClr val="FF0000"/>
                </a:solidFill>
              </a:rPr>
              <a:t>Parlamente der Bundesländer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Parlamente der Bundesländer heißen „Landtage“. In den Stadtstaaten heißen die Regierungen „Senat“; die Parlamente in Hamburg und Bremen heißen „Bürgerschaft“ und m Berlin „Abgeordnetenhaus“.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einigung-deutschland-104-_v-img__16__9__l_-1dc0e8f74459dd04c91a0d45af4972b9069f1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256"/>
            <a:ext cx="5772150" cy="2319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Die </a:t>
            </a:r>
            <a:r>
              <a:rPr lang="en-US" dirty="0" err="1" smtClean="0">
                <a:solidFill>
                  <a:srgbClr val="FF0000"/>
                </a:solidFill>
              </a:rPr>
              <a:t>Aufgaben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Bundestags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locke-d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643314"/>
            <a:ext cx="6484983" cy="3071834"/>
          </a:xfrm>
        </p:spPr>
      </p:pic>
      <p:sp>
        <p:nvSpPr>
          <p:cNvPr id="6" name="TextBox 5"/>
          <p:cNvSpPr txBox="1"/>
          <p:nvPr/>
        </p:nvSpPr>
        <p:spPr>
          <a:xfrm>
            <a:off x="642910" y="1428736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de-DE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Die wichtigsten Aufgaben des Bundestags sind 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die Gesetzgebung</a:t>
            </a:r>
            <a:r>
              <a:rPr lang="de-DE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,.</a:t>
            </a:r>
            <a:r>
              <a:rPr lang="de-DE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die Wahl des Bundeskanzlers und die Kontrolle der Regierung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Joachim Gauck 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ist der elfte Bundespräsident der Bundesrepublik Deutschland</a:t>
            </a:r>
          </a:p>
          <a:p>
            <a:r>
              <a:rPr lang="de-D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Angela Merkel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 ist Bundeskanzlerin der Bundesrepublik Deutschland.</a:t>
            </a:r>
          </a:p>
          <a:p>
            <a:endParaRPr lang="ru-RU" dirty="0"/>
          </a:p>
        </p:txBody>
      </p:sp>
      <p:pic>
        <p:nvPicPr>
          <p:cNvPr id="11" name="Рисунок 10" descr="gauck-joachim_foto_LEMO-F-6-053_bb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071810"/>
            <a:ext cx="2353871" cy="3536324"/>
          </a:xfrm>
          <a:prstGeom prst="rect">
            <a:avLst/>
          </a:prstGeom>
        </p:spPr>
      </p:pic>
      <p:pic>
        <p:nvPicPr>
          <p:cNvPr id="12" name="Рисунок 11" descr="Angela_Merkel_Juli_2010_-_3zu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71810"/>
            <a:ext cx="250033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ним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229600" cy="2713847"/>
          </a:xfrm>
        </p:spPr>
      </p:pic>
      <p:sp>
        <p:nvSpPr>
          <p:cNvPr id="7" name="TextBox 6"/>
          <p:cNvSpPr txBox="1"/>
          <p:nvPr/>
        </p:nvSpPr>
        <p:spPr>
          <a:xfrm>
            <a:off x="785786" y="3643314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de-DE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Die kleinste Verwaltungseinheit ist </a:t>
            </a:r>
            <a:r>
              <a:rPr lang="de-DE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die Gemeinde</a:t>
            </a:r>
            <a:r>
              <a:rPr lang="de-DE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Auch sie hat ein eigenes Parlament, das Gemeinderat heißt.</a:t>
            </a:r>
            <a:endParaRPr lang="ru-RU" sz="36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Fünfprozentklausel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Times New Roman"/>
                <a:ea typeface="Times New Roman"/>
              </a:rPr>
              <a:t>Wenn eine Partei bei einer Wahl keine 5% der Stimmen erhält, kann sie keinen Abgeordneten in den Bundestag entsenden.</a:t>
            </a:r>
            <a:endParaRPr lang="ru-RU" dirty="0"/>
          </a:p>
        </p:txBody>
      </p:sp>
      <p:pic>
        <p:nvPicPr>
          <p:cNvPr id="5" name="Рисунок 4" descr="grbkln44rad-33454856-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202771"/>
            <a:ext cx="7310458" cy="3655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CB2917-1A93-463B-9A78-481FA733ABFB}"/>
</file>

<file path=customXml/itemProps2.xml><?xml version="1.0" encoding="utf-8"?>
<ds:datastoreItem xmlns:ds="http://schemas.openxmlformats.org/officeDocument/2006/customXml" ds:itemID="{9E8A7099-B885-4899-84B9-E959B138F9D3}"/>
</file>

<file path=customXml/itemProps3.xml><?xml version="1.0" encoding="utf-8"?>
<ds:datastoreItem xmlns:ds="http://schemas.openxmlformats.org/officeDocument/2006/customXml" ds:itemID="{F22CD8F3-FB7D-4025-96E8-5E1E10CF5C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191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Times New Roman</vt:lpstr>
      <vt:lpstr>Тема Office</vt:lpstr>
      <vt:lpstr>Слайд 1</vt:lpstr>
      <vt:lpstr>Слайд 2</vt:lpstr>
      <vt:lpstr>Слайд 3</vt:lpstr>
      <vt:lpstr>Die Verfassungsorgane</vt:lpstr>
      <vt:lpstr>Die Parlamente der Bundesländer</vt:lpstr>
      <vt:lpstr>Die Aufgaben des Bundestags</vt:lpstr>
      <vt:lpstr>Слайд 7</vt:lpstr>
      <vt:lpstr>Слайд 8</vt:lpstr>
      <vt:lpstr>«Fünfprozentklausel»</vt:lpstr>
      <vt:lpstr>Die größten und bedeutendsten Parteien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Staatlicher Aufbau in der BRD</dc:title>
  <dc:creator>1</dc:creator>
  <cp:lastModifiedBy>Evgeniy</cp:lastModifiedBy>
  <cp:revision>110</cp:revision>
  <dcterms:created xsi:type="dcterms:W3CDTF">2009-08-06T07:34:54Z</dcterms:created>
  <dcterms:modified xsi:type="dcterms:W3CDTF">2016-03-30T22:13:22Z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